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64" r:id="rId3"/>
    <p:sldId id="265" r:id="rId4"/>
    <p:sldId id="267" r:id="rId5"/>
    <p:sldId id="472" r:id="rId6"/>
    <p:sldId id="470" r:id="rId7"/>
    <p:sldId id="471" r:id="rId8"/>
    <p:sldId id="469" r:id="rId9"/>
    <p:sldId id="280" r:id="rId10"/>
    <p:sldId id="446" r:id="rId11"/>
    <p:sldId id="473" r:id="rId12"/>
    <p:sldId id="474" r:id="rId13"/>
    <p:sldId id="475" r:id="rId14"/>
    <p:sldId id="432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77441"/>
  </p:normalViewPr>
  <p:slideViewPr>
    <p:cSldViewPr snapToGrid="0" snapToObjects="1">
      <p:cViewPr varScale="1">
        <p:scale>
          <a:sx n="101" d="100"/>
          <a:sy n="101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F2421-6EEB-E343-92BB-06708CD67E74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FBC1-09B1-1E43-8A62-D0FF1CD2D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5703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l-NL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91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u="none" strike="noStrike" cap="none">
                <a:solidFill>
                  <a:schemeClr val="dk1"/>
                </a:solidFill>
              </a:rPr>
              <a:t>14</a:t>
            </a:fld>
            <a:endParaRPr sz="1200" u="none" strike="noStrike" cap="none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8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77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Permissionless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vs. Permissioned Blockchain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391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4</a:t>
            </a:fld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u="none" strike="noStrike" cap="none">
                <a:solidFill>
                  <a:schemeClr val="dk1"/>
                </a:solidFill>
              </a:rPr>
              <a:t>8</a:t>
            </a:fld>
            <a:endParaRPr sz="1200" u="none" strike="noStrike" cap="none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9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l-NL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97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nl-NL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18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nl-NL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60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l-NL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1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7B21-7CD8-E948-8BBB-1956A4F9E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62E9B-E198-8147-8AFB-A0DD91FBE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17C87-B96B-314E-9E5F-99AFA20C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43BA-767D-9D4A-A4EC-8FFB9C6D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2B12-B6B4-A840-B39D-AF589766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9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F437-44A9-3543-8E4C-6E09049A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920C2-B46A-6444-AB99-A12C8A8A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4120-A51C-534E-A7EB-F27E3137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E7B4-F723-E046-871B-48CDC7EF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9C1BF-77C4-4F4B-91D3-4115A3AD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57635-6714-A844-B8AC-BC339858E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58B5E-DF5E-7847-9A4E-59ED90762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0A117-9268-7E48-AD33-C27E0A2F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109CE-9145-D74A-AEDB-89BB2F72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3915-18BD-C949-A596-E324C277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2305877" y="365125"/>
            <a:ext cx="7262193" cy="8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838200" y="1597151"/>
            <a:ext cx="10515599" cy="515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3614535" y="6356350"/>
            <a:ext cx="59402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400884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10508974" y="6356350"/>
            <a:ext cx="8448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30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311965"/>
            <a:ext cx="9144000" cy="219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99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838200" y="1597151"/>
            <a:ext cx="10515599" cy="515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title"/>
          </p:nvPr>
        </p:nvSpPr>
        <p:spPr>
          <a:xfrm>
            <a:off x="1312718" y="110964"/>
            <a:ext cx="8764985" cy="8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3614535" y="6356350"/>
            <a:ext cx="59402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400884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989" y="183924"/>
            <a:ext cx="692086" cy="6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7" descr="articonf-logo-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346" y="216576"/>
            <a:ext cx="1683026" cy="4235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27"/>
          <p:cNvCxnSpPr/>
          <p:nvPr/>
        </p:nvCxnSpPr>
        <p:spPr>
          <a:xfrm rot="10800000" flipH="1">
            <a:off x="319988" y="1092530"/>
            <a:ext cx="11741383" cy="26127"/>
          </a:xfrm>
          <a:prstGeom prst="straightConnector1">
            <a:avLst/>
          </a:prstGeom>
          <a:noFill/>
          <a:ln w="25400" cap="flat" cmpd="sng">
            <a:solidFill>
              <a:srgbClr val="27AAE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2453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2305877" y="365125"/>
            <a:ext cx="7262193" cy="8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838200" y="1597151"/>
            <a:ext cx="10515599" cy="515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3614535" y="6356350"/>
            <a:ext cx="59402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400884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10508974" y="6356350"/>
            <a:ext cx="8448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2386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581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3760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070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4899-6349-1842-81D6-0AC84576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9547-E98D-7F44-A395-0A103E96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DD79D-1893-5549-B8B7-29903DEE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13CB7-8B0A-FE46-BC39-7B51B083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D316A-FF82-4942-8A76-DA9E0A5D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86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326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46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295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0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C55D-5878-6C43-9DA5-955ECB44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551E8-4642-D043-A349-890D5557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3F20C-9255-6644-B9B8-8E974CE2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4F0C-580A-D249-A82F-A6B13E25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7255A-043E-F14F-8E8E-7DFC08F0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1067-6CC2-8448-ADC1-3C7A0A86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357A-FD10-AB49-AC47-C1DD33522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000D-487E-D946-AF9D-B27F7662A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49085-A7D2-7949-819C-397D6986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4DD-92B1-7142-8A28-7E1FF516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0963A-527E-D648-ADEF-65AF240A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7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A8F2-3C62-E746-A7A2-A5C838A7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FF400-44A8-ED43-A6EF-AA229AE2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CE3FA-68B7-3B4D-8129-448165B6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09C5-F89E-F840-8B89-CDCB3C040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AF662-9DFF-6B4D-8873-00512E256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B1F41-2541-654A-8E6D-318B08D6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2535E-EF49-7842-BEA0-18B0545A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75F8A-91CB-7A47-8923-51E33C06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5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D011-3FC4-B04C-8C12-AC6C3147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4F2AC-A302-BA47-A541-A5EE7D4D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85178-DEF5-9F42-8D2F-4863A2A0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746EB-046B-6F40-82D2-E2A49867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1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071E8-7E9A-624A-B4E8-5D6D29AC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23B8E-54AD-A44C-B132-3C9F0A29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5108-FB91-1B4C-A4C3-9FF68801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9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0E6A-E7EF-CC4E-9722-99C44C72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FAC6E-494A-FC4B-8AFF-F1237930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205DA-4F2D-744C-A0B5-AFCD6006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13758-751D-CF41-A282-1D10A25E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6AA05-C777-A644-B42C-4FE51D8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A27D-1160-BA4F-943E-F6F20481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7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2B30-9D6B-D44C-8A27-5148016C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F571C-FE59-2B40-9CD8-843D57C45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708BC-B027-7849-8F1A-CA4B65A79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488C1-8156-ED40-81A9-D18521DD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E8A4-53AF-F647-833C-0994CC4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FE342-A0B3-CC4D-A9FA-B941943F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2468-2049-0F45-887F-E8CCFF7E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6800-B6DB-934C-991C-AA2F389DD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6A8C-250A-6B4B-B44D-C4A876EF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5953-06BD-114A-B01E-0C54FC29A0B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2A11-D13A-F04B-8A84-87569A420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A15C-75C8-9042-BADC-50F4C51C5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F1377-2CD3-8F4C-9433-42D4D926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199" y="6356350"/>
            <a:ext cx="2660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3631094" y="6356350"/>
            <a:ext cx="69573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0774015" y="6356350"/>
            <a:ext cx="579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34639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articonf.eu/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6.tiff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8.tiff"/><Relationship Id="rId7" Type="http://schemas.openxmlformats.org/officeDocument/2006/relationships/image" Target="../media/image26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tiff"/><Relationship Id="rId11" Type="http://schemas.openxmlformats.org/officeDocument/2006/relationships/image" Target="../media/image34.tiff"/><Relationship Id="rId5" Type="http://schemas.openxmlformats.org/officeDocument/2006/relationships/image" Target="../media/image30.tiff"/><Relationship Id="rId10" Type="http://schemas.openxmlformats.org/officeDocument/2006/relationships/image" Target="../media/image33.tiff"/><Relationship Id="rId4" Type="http://schemas.openxmlformats.org/officeDocument/2006/relationships/image" Target="../media/image29.tiff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73" y="5582774"/>
            <a:ext cx="5983927" cy="9876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"/>
          <p:cNvSpPr txBox="1">
            <a:spLocks noGrp="1"/>
          </p:cNvSpPr>
          <p:nvPr>
            <p:ph type="ctrTitle"/>
          </p:nvPr>
        </p:nvSpPr>
        <p:spPr>
          <a:xfrm>
            <a:off x="-28786" y="2116750"/>
            <a:ext cx="12025424" cy="19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SzPts val="3200"/>
            </a:pPr>
            <a:r>
              <a:rPr lang="en-US" sz="3600" dirty="0"/>
              <a:t>An Empirical Study </a:t>
            </a:r>
            <a:r>
              <a:rPr lang="en-US" altLang="zh-CN" sz="3600" dirty="0"/>
              <a:t>o</a:t>
            </a:r>
            <a:r>
              <a:rPr lang="en-US" sz="3600" dirty="0"/>
              <a:t>n </a:t>
            </a:r>
            <a:r>
              <a:rPr lang="en-US" altLang="zh-CN" sz="3600" dirty="0"/>
              <a:t>t</a:t>
            </a:r>
            <a:r>
              <a:rPr lang="en-US" sz="3600" dirty="0"/>
              <a:t>he Permissioned Blockchain Evaluation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-- </a:t>
            </a:r>
            <a:r>
              <a:rPr lang="en-US" sz="2400" dirty="0" err="1"/>
              <a:t>Zeshun</a:t>
            </a:r>
            <a:r>
              <a:rPr lang="en-US" sz="2400" dirty="0"/>
              <a:t> Shi</a:t>
            </a:r>
            <a:br>
              <a:rPr lang="en-US" sz="2400" dirty="0"/>
            </a:br>
            <a:r>
              <a:rPr lang="en-US" altLang="zh-CN" sz="2400" dirty="0"/>
              <a:t>Supervisor:</a:t>
            </a:r>
            <a:r>
              <a:rPr lang="zh-CN" altLang="en-US" sz="2400" dirty="0"/>
              <a:t> </a:t>
            </a:r>
            <a:r>
              <a:rPr lang="en-US" sz="2400" dirty="0" err="1"/>
              <a:t>Zhiming</a:t>
            </a:r>
            <a:r>
              <a:rPr lang="en-US" sz="2400" dirty="0"/>
              <a:t> Zhao</a:t>
            </a:r>
            <a:endParaRPr sz="3600" dirty="0"/>
          </a:p>
        </p:txBody>
      </p:sp>
      <p:pic>
        <p:nvPicPr>
          <p:cNvPr id="346" name="Google Shape;346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0" y="1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5665701" y="-11192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-8" y="996980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5665693" y="985787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-8" y="4255829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" descr="articonf-presentation-pattern-3.jpg"/>
          <p:cNvPicPr preferRelativeResize="0"/>
          <p:nvPr/>
        </p:nvPicPr>
        <p:blipFill rotWithShape="1">
          <a:blip r:embed="rId4">
            <a:alphaModFix/>
          </a:blip>
          <a:srcRect t="64269"/>
          <a:stretch/>
        </p:blipFill>
        <p:spPr>
          <a:xfrm>
            <a:off x="5665693" y="4244636"/>
            <a:ext cx="6526306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" descr="articonf-logo-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427" y="5819055"/>
            <a:ext cx="3075792" cy="7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0922" y="5593967"/>
            <a:ext cx="1612364" cy="999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86751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2688" y="5720924"/>
            <a:ext cx="10442448" cy="10443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Fabric has the most stable write transaction performance. </a:t>
            </a:r>
          </a:p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Although Sawtooth has the most stable read performance, its average throughput is very low. </a:t>
            </a:r>
          </a:p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 contrast, Fabric has both stable and the highest average read performance.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D908174-96C5-364C-BB71-3FC799D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8764985" cy="829691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Result (Stability)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6EC993-D1E1-3143-84BE-2D02B626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17" y="1392042"/>
            <a:ext cx="540205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E2F0599-97D4-664A-A27B-1D0FB3BE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2042"/>
            <a:ext cx="547057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57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2688" y="5720924"/>
            <a:ext cx="10442448" cy="10443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When the transaction rate increases, it is usually accompanied by an increase in memory consumption. </a:t>
            </a:r>
          </a:p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</a:rPr>
              <a:t>Ethereum consumes most memory consumption under our transaction patterns. (970 MB for write and 1280 MB for read)</a:t>
            </a:r>
          </a:p>
          <a:p>
            <a:pPr marL="514350" indent="-285750"/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Generally, read operation is more stable than write. (except for Ethereum)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D908174-96C5-364C-BB71-3FC799D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10062418" cy="829691"/>
          </a:xfrm>
        </p:spPr>
        <p:txBody>
          <a:bodyPr/>
          <a:lstStyle/>
          <a:p>
            <a:r>
              <a:rPr lang="en-US" altLang="zh-CN" sz="4000" dirty="0"/>
              <a:t>Experiment</a:t>
            </a:r>
            <a:r>
              <a:rPr lang="zh-CN" altLang="en-US" sz="4000" dirty="0"/>
              <a:t> </a:t>
            </a:r>
            <a:r>
              <a:rPr lang="en-US" altLang="zh-CN" sz="4000" dirty="0"/>
              <a:t>Result (Memory Consumption)</a:t>
            </a:r>
            <a:endParaRPr lang="en-US" sz="40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141B2D6-7D5E-1244-9AB0-67320F36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1" y="1253331"/>
            <a:ext cx="520949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BBD393-A7FF-5948-A76E-DBC5F0D2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9586"/>
            <a:ext cx="552768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51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2688" y="5720924"/>
            <a:ext cx="10442448" cy="104433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14350" indent="-285750"/>
            <a:r>
              <a:rPr lang="en-US" altLang="zh-CN" sz="1100" kern="1200" dirty="0">
                <a:solidFill>
                  <a:schemeClr val="accent1"/>
                </a:solidFill>
              </a:rPr>
              <a:t>Compared with the stable memory consumption, the CPU utilization of the different tends to be unstable.</a:t>
            </a:r>
          </a:p>
          <a:p>
            <a:pPr marL="514350" indent="-285750"/>
            <a:r>
              <a:rPr lang="en-US" altLang="zh-CN" sz="1100" kern="1200" dirty="0">
                <a:solidFill>
                  <a:schemeClr val="accent1"/>
                </a:solidFill>
              </a:rPr>
              <a:t>Most platforms have higher CPU utilization when doing write operations, except for Ethereum. </a:t>
            </a:r>
          </a:p>
          <a:p>
            <a:pPr marL="514350" indent="-285750"/>
            <a:r>
              <a:rPr lang="en-US" altLang="zh-CN" sz="1100" kern="1200" dirty="0">
                <a:solidFill>
                  <a:schemeClr val="accent1"/>
                </a:solidFill>
              </a:rPr>
              <a:t>Sawtooth has the most CPU usage (119% and 107% for write and read respectively), which means that the current transaction input volume has reached the performance bottleneck.</a:t>
            </a:r>
          </a:p>
          <a:p>
            <a:pPr marL="514350" indent="-285750"/>
            <a:r>
              <a:rPr lang="en-US" altLang="zh-CN" sz="1100" kern="1200" dirty="0">
                <a:solidFill>
                  <a:schemeClr val="accent1"/>
                </a:solidFill>
              </a:rPr>
              <a:t> </a:t>
            </a:r>
            <a:r>
              <a:rPr lang="en-US" altLang="zh-CN" sz="1100" kern="1200" dirty="0" err="1">
                <a:solidFill>
                  <a:schemeClr val="accent1"/>
                </a:solidFill>
              </a:rPr>
              <a:t>Iroha</a:t>
            </a:r>
            <a:r>
              <a:rPr lang="en-US" altLang="zh-CN" sz="1100" kern="1200" dirty="0">
                <a:solidFill>
                  <a:schemeClr val="accent1"/>
                </a:solidFill>
              </a:rPr>
              <a:t> has the lowest CPU utilization, with write/read operations for only 25% and 5%.</a:t>
            </a:r>
            <a:endParaRPr lang="en-US" altLang="zh-CN" sz="11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D908174-96C5-364C-BB71-3FC799D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10062418" cy="829691"/>
          </a:xfrm>
        </p:spPr>
        <p:txBody>
          <a:bodyPr/>
          <a:lstStyle/>
          <a:p>
            <a:r>
              <a:rPr lang="en-US" altLang="zh-CN" sz="4000" dirty="0"/>
              <a:t>Experiment</a:t>
            </a:r>
            <a:r>
              <a:rPr lang="zh-CN" altLang="en-US" sz="4000" dirty="0"/>
              <a:t> </a:t>
            </a:r>
            <a:r>
              <a:rPr lang="en-US" altLang="zh-CN" sz="4000" dirty="0"/>
              <a:t>Result (CPU Utilization)</a:t>
            </a:r>
            <a:endParaRPr lang="en-US" sz="40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F1E5D7B-C953-3C4B-B188-6378EF82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5" y="1155120"/>
            <a:ext cx="500637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0D84-09B4-2947-B3AD-B02481C2C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28" y="1182790"/>
            <a:ext cx="5693512" cy="45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450226" y="1464683"/>
            <a:ext cx="11230496" cy="361554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Building a Blockchain-based Decentralized Ecosystem for Cloud and Edge Computing (extend to a journal paper).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PhD:</a:t>
            </a:r>
            <a:r>
              <a:rPr lang="zh-CN" altLang="en-US" dirty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</a:rPr>
              <a:t>Performance</a:t>
            </a:r>
            <a:r>
              <a:rPr lang="zh-CN" altLang="en-US" dirty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</a:rPr>
              <a:t>profiling</a:t>
            </a:r>
            <a:r>
              <a:rPr lang="zh-CN" altLang="en-US" dirty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</a:rPr>
              <a:t>=&gt;</a:t>
            </a:r>
            <a:r>
              <a:rPr lang="zh-CN" altLang="en-US" dirty="0">
                <a:latin typeface="Times New Roman"/>
                <a:cs typeface="Times New Roman"/>
              </a:rPr>
              <a:t> </a:t>
            </a:r>
            <a:r>
              <a:rPr lang="en-US" altLang="zh-CN" dirty="0" err="1">
                <a:latin typeface="Times New Roman"/>
                <a:cs typeface="Times New Roman"/>
              </a:rPr>
              <a:t>Dapp</a:t>
            </a:r>
            <a:r>
              <a:rPr lang="zh-CN" altLang="en-US" dirty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</a:rPr>
              <a:t>DevOps.</a:t>
            </a:r>
          </a:p>
        </p:txBody>
      </p:sp>
    </p:spTree>
    <p:extLst>
      <p:ext uri="{BB962C8B-B14F-4D97-AF65-F5344CB8AC3E}">
        <p14:creationId xmlns:p14="http://schemas.microsoft.com/office/powerpoint/2010/main" val="84584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22" descr="articonf-logo-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2555" y="5914293"/>
            <a:ext cx="3075792" cy="7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9452" y="5667980"/>
            <a:ext cx="1612364" cy="99921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2"/>
          <p:cNvSpPr txBox="1"/>
          <p:nvPr/>
        </p:nvSpPr>
        <p:spPr>
          <a:xfrm>
            <a:off x="3462477" y="2177472"/>
            <a:ext cx="5045773" cy="282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8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Thank you! Questions?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2"/>
          <p:cNvSpPr/>
          <p:nvPr/>
        </p:nvSpPr>
        <p:spPr>
          <a:xfrm>
            <a:off x="6608579" y="6455438"/>
            <a:ext cx="16065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https://articonf.eu/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073" y="0"/>
            <a:ext cx="5983927" cy="98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03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"/>
          <p:cNvSpPr txBox="1">
            <a:spLocks noGrp="1"/>
          </p:cNvSpPr>
          <p:nvPr>
            <p:ph type="title"/>
          </p:nvPr>
        </p:nvSpPr>
        <p:spPr>
          <a:xfrm>
            <a:off x="1193965" y="229718"/>
            <a:ext cx="8764985" cy="5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60" name="Google Shape;360;p2"/>
          <p:cNvSpPr txBox="1">
            <a:spLocks noGrp="1"/>
          </p:cNvSpPr>
          <p:nvPr>
            <p:ph type="body" idx="1"/>
          </p:nvPr>
        </p:nvSpPr>
        <p:spPr>
          <a:xfrm>
            <a:off x="657353" y="1308152"/>
            <a:ext cx="11534647" cy="540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2150" lvl="0" indent="-514350">
              <a:lnSpc>
                <a:spcPct val="13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dirty="0"/>
              <a:t>Experiment background</a:t>
            </a:r>
            <a:endParaRPr dirty="0"/>
          </a:p>
          <a:p>
            <a:pPr marL="692150" lvl="0" indent="-514350">
              <a:lnSpc>
                <a:spcPct val="13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dirty="0"/>
              <a:t>Experiment Setup and assumptions</a:t>
            </a:r>
          </a:p>
          <a:p>
            <a:pPr marL="692150" lvl="0" indent="-514350">
              <a:lnSpc>
                <a:spcPct val="13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dirty="0"/>
              <a:t>Experiment Result</a:t>
            </a:r>
            <a:endParaRPr dirty="0"/>
          </a:p>
          <a:p>
            <a:pPr lvl="1">
              <a:lnSpc>
                <a:spcPct val="130000"/>
              </a:lnSpc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Performance extensibility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130000"/>
              </a:lnSpc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Performance Stability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Resource Consumption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692150" lvl="0" indent="-5143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Future work</a:t>
            </a:r>
            <a:endParaRPr dirty="0"/>
          </a:p>
        </p:txBody>
      </p:sp>
      <p:pic>
        <p:nvPicPr>
          <p:cNvPr id="361" name="Google Shape;36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1306" y="143155"/>
            <a:ext cx="817394" cy="506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84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50" y="3089439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"/>
          <p:cNvSpPr txBox="1">
            <a:spLocks noGrp="1"/>
          </p:cNvSpPr>
          <p:nvPr>
            <p:ph type="sldNum" idx="4294967295"/>
          </p:nvPr>
        </p:nvSpPr>
        <p:spPr>
          <a:xfrm>
            <a:off x="10508974" y="6356350"/>
            <a:ext cx="8448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300"/>
                <a:buFont typeface="Calibri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3" name="Google Shape;403;p4"/>
          <p:cNvSpPr txBox="1"/>
          <p:nvPr/>
        </p:nvSpPr>
        <p:spPr>
          <a:xfrm>
            <a:off x="10508974" y="6356350"/>
            <a:ext cx="8448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300"/>
                <a:buFont typeface="Calibri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"/>
          <p:cNvSpPr txBox="1">
            <a:spLocks noGrp="1"/>
          </p:cNvSpPr>
          <p:nvPr>
            <p:ph type="body" idx="1"/>
          </p:nvPr>
        </p:nvSpPr>
        <p:spPr>
          <a:xfrm>
            <a:off x="328676" y="1222019"/>
            <a:ext cx="11534647" cy="243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 </a:t>
            </a:r>
            <a:r>
              <a:rPr lang="en-US" dirty="0" err="1"/>
              <a:t>Permissionless</a:t>
            </a:r>
            <a:r>
              <a:rPr lang="en-US" dirty="0"/>
              <a:t> Blockchain</a:t>
            </a:r>
            <a:endParaRPr dirty="0"/>
          </a:p>
          <a:p>
            <a:pPr marL="6858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418AD8"/>
                </a:solidFill>
                <a:latin typeface="Calibri"/>
                <a:ea typeface="Calibri"/>
                <a:cs typeface="Calibri"/>
                <a:sym typeface="Calibri"/>
              </a:rPr>
              <a:t> Anyone can join the network and validate the blocks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418AD8"/>
                </a:solidFill>
                <a:latin typeface="Calibri"/>
                <a:ea typeface="Calibri"/>
                <a:cs typeface="Calibri"/>
                <a:sym typeface="Calibri"/>
              </a:rPr>
              <a:t> Totally decentralized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418AD8"/>
                </a:solidFill>
                <a:latin typeface="Calibri"/>
                <a:ea typeface="Calibri"/>
                <a:cs typeface="Calibri"/>
                <a:sym typeface="Calibri"/>
              </a:rPr>
              <a:t> Inefficient &amp; energy-consuming (mining)</a:t>
            </a:r>
          </a:p>
          <a:p>
            <a:pPr marL="6858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418AD8"/>
                </a:solidFill>
              </a:rPr>
              <a:t>Expensive (Token e.g. Ether</a:t>
            </a:r>
            <a:r>
              <a:rPr lang="zh-CN" altLang="en-US" dirty="0">
                <a:solidFill>
                  <a:srgbClr val="418AD8"/>
                </a:solidFill>
              </a:rPr>
              <a:t> </a:t>
            </a:r>
            <a:r>
              <a:rPr lang="en-US" altLang="zh-CN" dirty="0">
                <a:solidFill>
                  <a:srgbClr val="418AD8"/>
                </a:solidFill>
              </a:rPr>
              <a:t>consumption</a:t>
            </a:r>
            <a:r>
              <a:rPr lang="en-US" dirty="0">
                <a:solidFill>
                  <a:srgbClr val="418AD8"/>
                </a:solidFill>
              </a:rPr>
              <a:t>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4112" y="1424894"/>
            <a:ext cx="2695688" cy="7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1443" y="2005446"/>
            <a:ext cx="2175761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676" y="3952522"/>
            <a:ext cx="3556001" cy="218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1723" y="5774096"/>
            <a:ext cx="2965877" cy="6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"/>
          <p:cNvSpPr txBox="1"/>
          <p:nvPr/>
        </p:nvSpPr>
        <p:spPr>
          <a:xfrm>
            <a:off x="4337799" y="4281546"/>
            <a:ext cx="11534647" cy="471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1778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Permissioned Blockchain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1524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18AD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Requires identification (suitable for enterprise usage)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1524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18AD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Partial decentralized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418AD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1524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18AD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More efficient performance</a:t>
            </a:r>
          </a:p>
          <a:p>
            <a:pPr marL="685800" marR="0" lvl="1" indent="-1524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18AD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Free to use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"/>
          <p:cNvSpPr/>
          <p:nvPr/>
        </p:nvSpPr>
        <p:spPr>
          <a:xfrm>
            <a:off x="238602" y="1228245"/>
            <a:ext cx="11714796" cy="23812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"/>
          <p:cNvSpPr/>
          <p:nvPr/>
        </p:nvSpPr>
        <p:spPr>
          <a:xfrm>
            <a:off x="238601" y="4318807"/>
            <a:ext cx="11714796" cy="23812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57431" y="143155"/>
            <a:ext cx="817394" cy="50655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0;p10">
            <a:extLst>
              <a:ext uri="{FF2B5EF4-FFF2-40B4-BE49-F238E27FC236}">
                <a16:creationId xmlns:a16="http://schemas.microsoft.com/office/drawing/2014/main" id="{575B6E66-233B-8142-9B8C-D5D496386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278" y="110759"/>
            <a:ext cx="8764985" cy="8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Experiment 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0837" y="1090451"/>
            <a:ext cx="654047" cy="65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512" y="3561433"/>
            <a:ext cx="1875144" cy="6211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14" name="Google Shape;51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1642" y="5416209"/>
            <a:ext cx="1527276" cy="76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1519" y="5466066"/>
            <a:ext cx="1197074" cy="53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4808" y="3981731"/>
            <a:ext cx="2365016" cy="238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89047" y="3725658"/>
            <a:ext cx="2672803" cy="267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" descr="A close up of a logo &#10; 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93638" y="3520949"/>
            <a:ext cx="1608874" cy="99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" descr="A close up of a logo &#10; 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91967" y="3144185"/>
            <a:ext cx="2071182" cy="138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72125" y="4682596"/>
            <a:ext cx="1478523" cy="55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25669" y="4562526"/>
            <a:ext cx="1198033" cy="119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55258" y="5450033"/>
            <a:ext cx="736711" cy="73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10716" y="5569704"/>
            <a:ext cx="2594130" cy="73671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0"/>
          <p:cNvSpPr/>
          <p:nvPr/>
        </p:nvSpPr>
        <p:spPr>
          <a:xfrm>
            <a:off x="609354" y="3520949"/>
            <a:ext cx="5188473" cy="3135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0"/>
          <p:cNvSpPr/>
          <p:nvPr/>
        </p:nvSpPr>
        <p:spPr>
          <a:xfrm>
            <a:off x="6739627" y="3540411"/>
            <a:ext cx="5188473" cy="3135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89724" y="941728"/>
            <a:ext cx="6714066" cy="26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"/>
          <p:cNvSpPr txBox="1"/>
          <p:nvPr/>
        </p:nvSpPr>
        <p:spPr>
          <a:xfrm>
            <a:off x="8939329" y="2401675"/>
            <a:ext cx="3400910" cy="1077178"/>
          </a:xfrm>
          <a:prstGeom prst="rect">
            <a:avLst/>
          </a:prstGeom>
          <a:solidFill>
            <a:srgbClr val="B2DDF2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cloud providers.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configure.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BaaS model: vendor lock-in and single point of failure</a:t>
            </a:r>
            <a:r>
              <a:rPr lang="en-US" sz="1600" b="0" i="0" u="none" strike="noStrike" cap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0"/>
          <p:cNvSpPr txBox="1"/>
          <p:nvPr/>
        </p:nvSpPr>
        <p:spPr>
          <a:xfrm>
            <a:off x="33181" y="2122121"/>
            <a:ext cx="3921157" cy="1323399"/>
          </a:xfrm>
          <a:prstGeom prst="rect">
            <a:avLst/>
          </a:prstGeom>
          <a:solidFill>
            <a:srgbClr val="B2DDF2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blockchain platforms.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compare and profile due to the immutable nature.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configurations  parameters and  consensus algorithms.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0"/>
          <p:cNvSpPr txBox="1">
            <a:spLocks noGrp="1"/>
          </p:cNvSpPr>
          <p:nvPr>
            <p:ph type="title"/>
          </p:nvPr>
        </p:nvSpPr>
        <p:spPr>
          <a:xfrm>
            <a:off x="1101278" y="110759"/>
            <a:ext cx="8764985" cy="8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Experiment background</a:t>
            </a:r>
            <a:endParaRPr dirty="0"/>
          </a:p>
        </p:txBody>
      </p:sp>
      <p:sp>
        <p:nvSpPr>
          <p:cNvPr id="531" name="Google Shape;531;p10"/>
          <p:cNvSpPr/>
          <p:nvPr/>
        </p:nvSpPr>
        <p:spPr>
          <a:xfrm rot="2338114">
            <a:off x="4646306" y="2902529"/>
            <a:ext cx="437321" cy="9999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0"/>
          <p:cNvSpPr/>
          <p:nvPr/>
        </p:nvSpPr>
        <p:spPr>
          <a:xfrm rot="-5400000">
            <a:off x="6055010" y="4293633"/>
            <a:ext cx="437321" cy="900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0"/>
          <p:cNvSpPr/>
          <p:nvPr/>
        </p:nvSpPr>
        <p:spPr>
          <a:xfrm rot="8133885">
            <a:off x="7315449" y="2869007"/>
            <a:ext cx="437321" cy="900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30211" y="4343584"/>
            <a:ext cx="1343166" cy="35631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0"/>
          <p:cNvSpPr txBox="1"/>
          <p:nvPr/>
        </p:nvSpPr>
        <p:spPr>
          <a:xfrm>
            <a:off x="5483770" y="2075488"/>
            <a:ext cx="18730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1266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0"/>
          <p:cNvSpPr txBox="1"/>
          <p:nvPr/>
        </p:nvSpPr>
        <p:spPr>
          <a:xfrm>
            <a:off x="1832500" y="6295033"/>
            <a:ext cx="4314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Blockchain Infrastructure</a:t>
            </a:r>
            <a:endParaRPr sz="1266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0"/>
          <p:cNvSpPr txBox="1"/>
          <p:nvPr/>
        </p:nvSpPr>
        <p:spPr>
          <a:xfrm>
            <a:off x="8165767" y="6309860"/>
            <a:ext cx="4314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Cloud Infrastructure</a:t>
            </a:r>
            <a:endParaRPr sz="1266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41306" y="143155"/>
            <a:ext cx="817394" cy="506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"/>
          <p:cNvSpPr txBox="1"/>
          <p:nvPr/>
        </p:nvSpPr>
        <p:spPr>
          <a:xfrm>
            <a:off x="7335923" y="1157361"/>
            <a:ext cx="5657088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GAP:  1. Infrastructure fast Provisioning       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2. Automated customization &amp; performance profiling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1B1CE4-37AB-AC4A-B883-6B64D8B639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728" y="4723898"/>
            <a:ext cx="1671561" cy="6031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3E0F04-E22C-C849-A223-995F1314D9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4151" y="3928782"/>
            <a:ext cx="1290606" cy="6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91DEF4-4AC2-774C-B678-16A98DF82B98}"/>
              </a:ext>
            </a:extLst>
          </p:cNvPr>
          <p:cNvSpPr/>
          <p:nvPr/>
        </p:nvSpPr>
        <p:spPr>
          <a:xfrm>
            <a:off x="0" y="1170432"/>
            <a:ext cx="12192000" cy="56825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Extensibility: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blockchain performance under different transaction input patterns.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Stability: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distribution and stability of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transaction input rate.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Consumption: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CPU utilization and memory consumption of different blockchain platforms.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73F1B3-8E90-5A4E-B267-957DB4A2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112425"/>
            <a:ext cx="8515516" cy="829691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116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216F5D-EF4E-A643-8C26-FE05DB85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8764985" cy="829691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AD57C-F810-9844-A885-B1E5C844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47" y="2370930"/>
            <a:ext cx="2209800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BF7B6-DC79-F94F-9E2E-9E47A3AFA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86" y="3575304"/>
            <a:ext cx="1699730" cy="1046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CD8BF-932E-A94F-8EDC-F18E71B87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428" y="3055714"/>
            <a:ext cx="1348177" cy="829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66CA-FE03-EC4B-8563-2C853799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687" y="3768627"/>
            <a:ext cx="915403" cy="645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96B403-F954-FF4E-AF26-139E50FFB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25" y="3881765"/>
            <a:ext cx="1474771" cy="532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EE9E9-545A-DC43-AE82-586636CC4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523" y="3159529"/>
            <a:ext cx="1290606" cy="64530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45462-6B57-1847-BA48-18EB8AF98DFB}"/>
              </a:ext>
            </a:extLst>
          </p:cNvPr>
          <p:cNvSpPr/>
          <p:nvPr/>
        </p:nvSpPr>
        <p:spPr>
          <a:xfrm>
            <a:off x="1444752" y="2907792"/>
            <a:ext cx="4956048" cy="18836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E8C57-010C-9249-9931-F9B07B474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6659" y="1296496"/>
            <a:ext cx="1268594" cy="776023"/>
          </a:xfrm>
          <a:prstGeom prst="rect">
            <a:avLst/>
          </a:prstGeom>
        </p:spPr>
      </p:pic>
      <p:pic>
        <p:nvPicPr>
          <p:cNvPr id="22" name="Picture 21" descr="A screenshot of a flat screen television&#13;&#10;&#13;&#10;Description automatically generated">
            <a:extLst>
              <a:ext uri="{FF2B5EF4-FFF2-40B4-BE49-F238E27FC236}">
                <a16:creationId xmlns:a16="http://schemas.microsoft.com/office/drawing/2014/main" id="{B70235C4-5818-C641-B089-A88B12CE0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431" y="5748309"/>
            <a:ext cx="1307885" cy="68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1E7F8E-D722-BC47-B7F1-E971BC584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5797" y="5840435"/>
            <a:ext cx="873152" cy="49866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A87E54-7188-ED4A-BD98-72F1C78CE046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3922776" y="2072519"/>
            <a:ext cx="8180" cy="8352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C657F-CE0F-C148-8BEF-788D89650B15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flipH="1">
            <a:off x="3922374" y="4791456"/>
            <a:ext cx="402" cy="95685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0">
            <a:extLst>
              <a:ext uri="{FF2B5EF4-FFF2-40B4-BE49-F238E27FC236}">
                <a16:creationId xmlns:a16="http://schemas.microsoft.com/office/drawing/2014/main" id="{66F6D85C-FD9F-CF48-A63E-8284F69F37A8}"/>
              </a:ext>
            </a:extLst>
          </p:cNvPr>
          <p:cNvSpPr txBox="1"/>
          <p:nvPr/>
        </p:nvSpPr>
        <p:spPr>
          <a:xfrm>
            <a:off x="6759563" y="4360011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Visualization &amp; Dashboard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3" name="文本框 10">
            <a:extLst>
              <a:ext uri="{FF2B5EF4-FFF2-40B4-BE49-F238E27FC236}">
                <a16:creationId xmlns:a16="http://schemas.microsoft.com/office/drawing/2014/main" id="{2DCA1C1E-0422-A947-A7C1-CFEF602048C9}"/>
              </a:ext>
            </a:extLst>
          </p:cNvPr>
          <p:cNvSpPr txBox="1"/>
          <p:nvPr/>
        </p:nvSpPr>
        <p:spPr>
          <a:xfrm>
            <a:off x="1911859" y="5061620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Deploy Network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44EA50DC-F3D3-3042-9880-1DF9A3B3A680}"/>
              </a:ext>
            </a:extLst>
          </p:cNvPr>
          <p:cNvSpPr txBox="1"/>
          <p:nvPr/>
        </p:nvSpPr>
        <p:spPr>
          <a:xfrm>
            <a:off x="1589898" y="2227076"/>
            <a:ext cx="2341057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Simulate Workloads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C67B5B-F643-1341-9CBA-E7978651AC37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6400800" y="3849624"/>
            <a:ext cx="8229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10">
            <a:extLst>
              <a:ext uri="{FF2B5EF4-FFF2-40B4-BE49-F238E27FC236}">
                <a16:creationId xmlns:a16="http://schemas.microsoft.com/office/drawing/2014/main" id="{921BB741-7AFF-C843-B243-889C7E842A08}"/>
              </a:ext>
            </a:extLst>
          </p:cNvPr>
          <p:cNvSpPr txBox="1"/>
          <p:nvPr/>
        </p:nvSpPr>
        <p:spPr>
          <a:xfrm>
            <a:off x="5590233" y="1124501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 Rate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4830B60-381C-F742-BB5E-9A014A66C623}"/>
              </a:ext>
            </a:extLst>
          </p:cNvPr>
          <p:cNvSpPr txBox="1"/>
          <p:nvPr/>
        </p:nvSpPr>
        <p:spPr>
          <a:xfrm>
            <a:off x="5590233" y="1628936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Fixed Rate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BFAFEF-A80D-3548-9A32-B6905F7F7587}"/>
              </a:ext>
            </a:extLst>
          </p:cNvPr>
          <p:cNvCxnSpPr>
            <a:cxnSpLocks/>
          </p:cNvCxnSpPr>
          <p:nvPr/>
        </p:nvCxnSpPr>
        <p:spPr>
          <a:xfrm flipV="1">
            <a:off x="4583541" y="1629643"/>
            <a:ext cx="5370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DC049FCE-A937-5841-B74E-24653A64B374}"/>
              </a:ext>
            </a:extLst>
          </p:cNvPr>
          <p:cNvSpPr/>
          <p:nvPr/>
        </p:nvSpPr>
        <p:spPr>
          <a:xfrm>
            <a:off x="5276151" y="1296496"/>
            <a:ext cx="314082" cy="69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id="{30CB909F-F920-3B42-A119-DFC3C7D9CC46}"/>
              </a:ext>
            </a:extLst>
          </p:cNvPr>
          <p:cNvSpPr txBox="1"/>
          <p:nvPr/>
        </p:nvSpPr>
        <p:spPr>
          <a:xfrm>
            <a:off x="5647766" y="5637845"/>
            <a:ext cx="457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MacBook Pro 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2.9 GHz Intel 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Core i5 CPU and 16 GB DDR3 memory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3BF0FB-CD25-9A4F-AC2E-A6EBDE597331}"/>
              </a:ext>
            </a:extLst>
          </p:cNvPr>
          <p:cNvCxnSpPr>
            <a:cxnSpLocks/>
          </p:cNvCxnSpPr>
          <p:nvPr/>
        </p:nvCxnSpPr>
        <p:spPr>
          <a:xfrm flipV="1">
            <a:off x="4586353" y="6086926"/>
            <a:ext cx="5370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B8A1A2AC-7518-9D47-87A9-9BB832AA445D}"/>
              </a:ext>
            </a:extLst>
          </p:cNvPr>
          <p:cNvSpPr/>
          <p:nvPr/>
        </p:nvSpPr>
        <p:spPr>
          <a:xfrm>
            <a:off x="5278963" y="5753779"/>
            <a:ext cx="314082" cy="69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F94F61-F677-7640-8E14-633F708A1231}"/>
              </a:ext>
            </a:extLst>
          </p:cNvPr>
          <p:cNvCxnSpPr>
            <a:cxnSpLocks/>
          </p:cNvCxnSpPr>
          <p:nvPr/>
        </p:nvCxnSpPr>
        <p:spPr>
          <a:xfrm flipH="1">
            <a:off x="8468778" y="3840417"/>
            <a:ext cx="8229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10">
            <a:extLst>
              <a:ext uri="{FF2B5EF4-FFF2-40B4-BE49-F238E27FC236}">
                <a16:creationId xmlns:a16="http://schemas.microsoft.com/office/drawing/2014/main" id="{E668AF48-6141-984D-B4F3-6BD7F77CC443}"/>
              </a:ext>
            </a:extLst>
          </p:cNvPr>
          <p:cNvSpPr txBox="1"/>
          <p:nvPr/>
        </p:nvSpPr>
        <p:spPr>
          <a:xfrm>
            <a:off x="9703572" y="3321844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Performance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id="{53EF4B2F-B960-FA47-988A-687B3E6079F3}"/>
              </a:ext>
            </a:extLst>
          </p:cNvPr>
          <p:cNvSpPr txBox="1"/>
          <p:nvPr/>
        </p:nvSpPr>
        <p:spPr>
          <a:xfrm>
            <a:off x="9703572" y="3826279"/>
            <a:ext cx="403819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 Consumption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5B24D6C6-01C5-B544-9F90-0972E9117B62}"/>
              </a:ext>
            </a:extLst>
          </p:cNvPr>
          <p:cNvSpPr/>
          <p:nvPr/>
        </p:nvSpPr>
        <p:spPr>
          <a:xfrm>
            <a:off x="9389490" y="3493839"/>
            <a:ext cx="314082" cy="69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13A144B-A3DA-2349-B318-B54CB3C0F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216" y="3321844"/>
            <a:ext cx="1008046" cy="1008046"/>
          </a:xfrm>
          <a:prstGeom prst="rect">
            <a:avLst/>
          </a:prstGeom>
        </p:spPr>
      </p:pic>
      <p:sp>
        <p:nvSpPr>
          <p:cNvPr id="55" name="文本框 10">
            <a:extLst>
              <a:ext uri="{FF2B5EF4-FFF2-40B4-BE49-F238E27FC236}">
                <a16:creationId xmlns:a16="http://schemas.microsoft.com/office/drawing/2014/main" id="{2503D86A-8F40-E24F-B9E8-F639E667F0E7}"/>
              </a:ext>
            </a:extLst>
          </p:cNvPr>
          <p:cNvSpPr txBox="1"/>
          <p:nvPr/>
        </p:nvSpPr>
        <p:spPr>
          <a:xfrm>
            <a:off x="3359420" y="4383852"/>
            <a:ext cx="403819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*Private Deployment</a:t>
            </a:r>
            <a:endParaRPr lang="zh-CN" altLang="en-US" sz="1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65115BA-1CC6-AD4F-80C1-89812D6B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44" y="1306660"/>
            <a:ext cx="7960311" cy="4187074"/>
          </a:xfrm>
          <a:prstGeom prst="rect">
            <a:avLst/>
          </a:prstGeom>
        </p:spPr>
      </p:pic>
      <p:sp>
        <p:nvSpPr>
          <p:cNvPr id="10" name="Google Shape;670;p19">
            <a:extLst>
              <a:ext uri="{FF2B5EF4-FFF2-40B4-BE49-F238E27FC236}">
                <a16:creationId xmlns:a16="http://schemas.microsoft.com/office/drawing/2014/main" id="{17B3615D-E0A9-4446-B129-A98AC8794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12718" y="5493734"/>
            <a:ext cx="10336738" cy="362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buSzPts val="2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smart contract was leveraged to benchmark </a:t>
            </a: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platforms. </a:t>
            </a:r>
          </a:p>
          <a:p>
            <a:pPr marL="469900" indent="-342900">
              <a:buSzPts val="2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functions of this smart contract include generating new transactions (writing) and querying existing transactions (reading).</a:t>
            </a:r>
            <a:endParaRPr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1406166-837F-A347-B4A7-707EFB3A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8764985" cy="829691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6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1"/>
          <p:cNvSpPr txBox="1">
            <a:spLocks noGrp="1"/>
          </p:cNvSpPr>
          <p:nvPr>
            <p:ph type="body" idx="1"/>
          </p:nvPr>
        </p:nvSpPr>
        <p:spPr>
          <a:xfrm>
            <a:off x="450226" y="1464683"/>
            <a:ext cx="11230496" cy="493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0700" indent="-3429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not discuss the performance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 platforms because these data can be easily obtained from major monitoring websites. </a:t>
            </a:r>
          </a:p>
          <a:p>
            <a:pPr marL="977900" lvl="1" indent="-3429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our evaluation mainly focuses on the discussion of performance comparison of different permissioned blockchain platforms under the same scenario, which is lacking in most current studies.</a:t>
            </a:r>
          </a:p>
          <a:p>
            <a:pPr marL="17780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700" indent="-3429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different platforms have their own consensus algorithms, we believe that the impact of consensus algorithms on performance is limited by the framework itself. </a:t>
            </a:r>
          </a:p>
          <a:p>
            <a:pPr marL="977900" lvl="1" indent="-3429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evaluation is mainly aimed at the comparison of different blockchain platforms and does not specifically discuss the comparison of consensus algorithms.</a:t>
            </a:r>
          </a:p>
          <a:p>
            <a:pPr marL="635000" lvl="1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700" indent="-3429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current stage, we only run blockchain networks 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(docker-compose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compare their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77900" lvl="1" indent="-3429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step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 deployment in the cloud or on-premises distributed clusters.</a:t>
            </a:r>
          </a:p>
          <a:p>
            <a:pPr marL="635000" lvl="1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pic>
        <p:nvPicPr>
          <p:cNvPr id="690" name="Google Shape;69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1306" y="143155"/>
            <a:ext cx="817394" cy="5065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200791A-5E7D-954E-8582-DC7CAD9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F252D6-70FF-7045-BEE5-CF5BB9C0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647" y="3429000"/>
            <a:ext cx="4122442" cy="1558088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82FC5F4-8EF7-F54E-8535-816231FF9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509" y="3235164"/>
            <a:ext cx="3145536" cy="1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2688" y="5720924"/>
            <a:ext cx="10442448" cy="10443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zh-CN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Trend:  the write/read Throughput of different blockchain platforms will first increase and then reach its bottleneck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Bottleneck: Fabric has the highest write performance of 70 </a:t>
            </a:r>
            <a:r>
              <a:rPr lang="en-US" sz="1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tps</a:t>
            </a: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Iroha</a:t>
            </a: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has the highest read performance bottleneck at around 200 </a:t>
            </a:r>
            <a:r>
              <a:rPr lang="en-US" sz="1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tps</a:t>
            </a: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 By contrast, Sawtooth has the worst overall performance, with write and read bottlenecks of about 13 </a:t>
            </a:r>
            <a:r>
              <a:rPr lang="en-US" sz="1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tps</a:t>
            </a: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and 60 </a:t>
            </a:r>
            <a:r>
              <a:rPr lang="en-US" sz="1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tps</a:t>
            </a:r>
            <a:r>
              <a: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respectively.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B20F2BC-5FDD-5E4B-A56E-6B71F045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78" y="1348560"/>
            <a:ext cx="5219632" cy="427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2CEEF3F-18DA-4B41-A56A-E879AAD18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65" y="1392042"/>
            <a:ext cx="5287471" cy="42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D908174-96C5-364C-BB71-3FC799D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8" y="110964"/>
            <a:ext cx="8764985" cy="829691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Result (Extensibility)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7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724</Words>
  <Application>Microsoft Macintosh PowerPoint</Application>
  <PresentationFormat>Widescreen</PresentationFormat>
  <Paragraphs>96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Noto Sans Symbols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An Empirical Study on the Permissioned Blockchain Evaluation  -- Zeshun Shi Supervisor: Zhiming Zhao</vt:lpstr>
      <vt:lpstr>Contents</vt:lpstr>
      <vt:lpstr>Experiment background</vt:lpstr>
      <vt:lpstr>Experiment background</vt:lpstr>
      <vt:lpstr>Experiment Setup</vt:lpstr>
      <vt:lpstr>Experiment Setup</vt:lpstr>
      <vt:lpstr>Experiment Setup</vt:lpstr>
      <vt:lpstr>Experiment Assumptions</vt:lpstr>
      <vt:lpstr>Experiment Result (Extensibility)</vt:lpstr>
      <vt:lpstr>Experiment Result (Stability)</vt:lpstr>
      <vt:lpstr>Experiment Result (Memory Consumption)</vt:lpstr>
      <vt:lpstr>Experiment Result (CPU Utilization)</vt:lpstr>
      <vt:lpstr>Next Step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32</cp:revision>
  <dcterms:created xsi:type="dcterms:W3CDTF">2020-03-14T17:50:31Z</dcterms:created>
  <dcterms:modified xsi:type="dcterms:W3CDTF">2020-03-29T04:02:38Z</dcterms:modified>
</cp:coreProperties>
</file>